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7"/>
  </p:notesMasterIdLst>
  <p:sldIdLst>
    <p:sldId id="278" r:id="rId2"/>
    <p:sldId id="279" r:id="rId3"/>
    <p:sldId id="280" r:id="rId4"/>
    <p:sldId id="294" r:id="rId5"/>
    <p:sldId id="290" r:id="rId6"/>
    <p:sldId id="295" r:id="rId7"/>
    <p:sldId id="296" r:id="rId8"/>
    <p:sldId id="298" r:id="rId9"/>
    <p:sldId id="297" r:id="rId10"/>
    <p:sldId id="299" r:id="rId11"/>
    <p:sldId id="300" r:id="rId12"/>
    <p:sldId id="301" r:id="rId13"/>
    <p:sldId id="302" r:id="rId14"/>
    <p:sldId id="292" r:id="rId15"/>
    <p:sldId id="293" r:id="rId1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3" autoAdjust="0"/>
    <p:restoredTop sz="94609" autoAdjust="0"/>
  </p:normalViewPr>
  <p:slideViewPr>
    <p:cSldViewPr snapToGrid="0" snapToObjects="1">
      <p:cViewPr varScale="1">
        <p:scale>
          <a:sx n="80" d="100"/>
          <a:sy n="80" d="100"/>
        </p:scale>
        <p:origin x="82" y="11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MY HOME</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GARBIN SCARIA</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7B9C5-2DE6-4093-E7B2-82CF227B0FBA}"/>
              </a:ext>
            </a:extLst>
          </p:cNvPr>
          <p:cNvSpPr>
            <a:spLocks noGrp="1"/>
          </p:cNvSpPr>
          <p:nvPr>
            <p:ph type="ctrTitle"/>
          </p:nvPr>
        </p:nvSpPr>
        <p:spPr>
          <a:xfrm>
            <a:off x="1241298" y="232029"/>
            <a:ext cx="4169664" cy="667512"/>
          </a:xfrm>
        </p:spPr>
        <p:txBody>
          <a:bodyPr/>
          <a:lstStyle/>
          <a:p>
            <a:r>
              <a:rPr lang="en-IN" b="0" dirty="0">
                <a:solidFill>
                  <a:srgbClr val="222222"/>
                </a:solidFill>
                <a:latin typeface="trebuchet ms" panose="020B0603020202020204" pitchFamily="34" charset="0"/>
              </a:rPr>
              <a:t>screenshots</a:t>
            </a:r>
            <a:endParaRPr lang="en-IN" dirty="0"/>
          </a:p>
        </p:txBody>
      </p:sp>
      <p:sp>
        <p:nvSpPr>
          <p:cNvPr id="3" name="Subtitle 2">
            <a:extLst>
              <a:ext uri="{FF2B5EF4-FFF2-40B4-BE49-F238E27FC236}">
                <a16:creationId xmlns:a16="http://schemas.microsoft.com/office/drawing/2014/main" id="{EAC8ABFF-F873-AC18-89A1-AD227AA5EE6A}"/>
              </a:ext>
            </a:extLst>
          </p:cNvPr>
          <p:cNvSpPr>
            <a:spLocks noGrp="1"/>
          </p:cNvSpPr>
          <p:nvPr>
            <p:ph type="subTitle" idx="1"/>
          </p:nvPr>
        </p:nvSpPr>
        <p:spPr>
          <a:xfrm>
            <a:off x="514350" y="1743075"/>
            <a:ext cx="11277600" cy="4467225"/>
          </a:xfrm>
        </p:spPr>
        <p:txBody>
          <a:bodyPr/>
          <a:lstStyle/>
          <a:p>
            <a:r>
              <a:rPr lang="en-IN" dirty="0"/>
              <a:t>                                                            </a:t>
            </a:r>
          </a:p>
          <a:p>
            <a:endParaRPr lang="en-IN" dirty="0"/>
          </a:p>
          <a:p>
            <a:endParaRPr lang="en-IN" dirty="0"/>
          </a:p>
          <a:p>
            <a:endParaRPr lang="en-IN" dirty="0"/>
          </a:p>
          <a:p>
            <a:endParaRPr lang="en-IN" dirty="0"/>
          </a:p>
          <a:p>
            <a:endParaRPr lang="en-IN" dirty="0"/>
          </a:p>
          <a:p>
            <a:endParaRPr lang="en-IN" dirty="0"/>
          </a:p>
          <a:p>
            <a:endParaRPr lang="en-IN" dirty="0"/>
          </a:p>
          <a:p>
            <a:r>
              <a:rPr lang="en-IN" dirty="0"/>
              <a:t>Home page                                                   Login page</a:t>
            </a:r>
          </a:p>
        </p:txBody>
      </p:sp>
      <p:pic>
        <p:nvPicPr>
          <p:cNvPr id="23" name="Picture 22">
            <a:extLst>
              <a:ext uri="{FF2B5EF4-FFF2-40B4-BE49-F238E27FC236}">
                <a16:creationId xmlns:a16="http://schemas.microsoft.com/office/drawing/2014/main" id="{FEC6709E-21C2-7D6D-BD38-5B4611F82697}"/>
              </a:ext>
            </a:extLst>
          </p:cNvPr>
          <p:cNvPicPr>
            <a:picLocks noChangeAspect="1"/>
          </p:cNvPicPr>
          <p:nvPr/>
        </p:nvPicPr>
        <p:blipFill>
          <a:blip r:embed="rId2"/>
          <a:stretch>
            <a:fillRect/>
          </a:stretch>
        </p:blipFill>
        <p:spPr>
          <a:xfrm>
            <a:off x="514350" y="1743075"/>
            <a:ext cx="4391025" cy="3216275"/>
          </a:xfrm>
          <a:prstGeom prst="rect">
            <a:avLst/>
          </a:prstGeom>
        </p:spPr>
      </p:pic>
      <p:pic>
        <p:nvPicPr>
          <p:cNvPr id="25" name="Picture 24">
            <a:extLst>
              <a:ext uri="{FF2B5EF4-FFF2-40B4-BE49-F238E27FC236}">
                <a16:creationId xmlns:a16="http://schemas.microsoft.com/office/drawing/2014/main" id="{96F1B5BB-E853-FD7D-1D95-067B71B92DCE}"/>
              </a:ext>
            </a:extLst>
          </p:cNvPr>
          <p:cNvPicPr>
            <a:picLocks noChangeAspect="1"/>
          </p:cNvPicPr>
          <p:nvPr/>
        </p:nvPicPr>
        <p:blipFill>
          <a:blip r:embed="rId3"/>
          <a:stretch>
            <a:fillRect/>
          </a:stretch>
        </p:blipFill>
        <p:spPr>
          <a:xfrm>
            <a:off x="5138739" y="1743075"/>
            <a:ext cx="4295776" cy="3118408"/>
          </a:xfrm>
          <a:prstGeom prst="rect">
            <a:avLst/>
          </a:prstGeom>
        </p:spPr>
      </p:pic>
    </p:spTree>
    <p:extLst>
      <p:ext uri="{BB962C8B-B14F-4D97-AF65-F5344CB8AC3E}">
        <p14:creationId xmlns:p14="http://schemas.microsoft.com/office/powerpoint/2010/main" val="3800291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5074CB-B43D-7E0C-A017-C62FAFC9B095}"/>
              </a:ext>
            </a:extLst>
          </p:cNvPr>
          <p:cNvSpPr>
            <a:spLocks noGrp="1"/>
          </p:cNvSpPr>
          <p:nvPr>
            <p:ph type="subTitle" idx="1"/>
          </p:nvPr>
        </p:nvSpPr>
        <p:spPr>
          <a:xfrm>
            <a:off x="300037" y="866775"/>
            <a:ext cx="11334749" cy="5724525"/>
          </a:xfrm>
        </p:spPr>
        <p:txBody>
          <a:bodyPr/>
          <a:lstStyle/>
          <a:p>
            <a:endParaRPr lang="en-IN" dirty="0"/>
          </a:p>
          <a:p>
            <a:endParaRPr lang="en-IN" dirty="0"/>
          </a:p>
          <a:p>
            <a:endParaRPr lang="en-IN" dirty="0"/>
          </a:p>
          <a:p>
            <a:endParaRPr lang="en-IN" dirty="0"/>
          </a:p>
          <a:p>
            <a:endParaRPr lang="en-IN" dirty="0"/>
          </a:p>
          <a:p>
            <a:r>
              <a:rPr lang="en-IN" dirty="0"/>
              <a:t>ADMIN PAGE                                       REGISTRATION         EMPLOYEE HOME</a:t>
            </a:r>
          </a:p>
          <a:p>
            <a:r>
              <a:rPr lang="en-IN" dirty="0"/>
              <a:t>                                                                          PAGE</a:t>
            </a:r>
          </a:p>
          <a:p>
            <a:endParaRPr lang="en-IN" dirty="0"/>
          </a:p>
          <a:p>
            <a:endParaRPr lang="en-IN" dirty="0"/>
          </a:p>
          <a:p>
            <a:endParaRPr lang="en-IN" dirty="0"/>
          </a:p>
          <a:p>
            <a:endParaRPr lang="en-IN" dirty="0"/>
          </a:p>
          <a:p>
            <a:endParaRPr lang="en-IN" dirty="0"/>
          </a:p>
          <a:p>
            <a:r>
              <a:rPr lang="en-IN" dirty="0"/>
              <a:t>GIVE TENDER                                      MY TENDERS                           USER HOME</a:t>
            </a:r>
          </a:p>
        </p:txBody>
      </p:sp>
      <p:pic>
        <p:nvPicPr>
          <p:cNvPr id="5" name="Picture 4">
            <a:extLst>
              <a:ext uri="{FF2B5EF4-FFF2-40B4-BE49-F238E27FC236}">
                <a16:creationId xmlns:a16="http://schemas.microsoft.com/office/drawing/2014/main" id="{3E7BE263-44C6-024F-5219-B14BF87416C8}"/>
              </a:ext>
            </a:extLst>
          </p:cNvPr>
          <p:cNvPicPr>
            <a:picLocks noChangeAspect="1"/>
          </p:cNvPicPr>
          <p:nvPr/>
        </p:nvPicPr>
        <p:blipFill>
          <a:blip r:embed="rId2"/>
          <a:stretch>
            <a:fillRect/>
          </a:stretch>
        </p:blipFill>
        <p:spPr>
          <a:xfrm>
            <a:off x="300037" y="333375"/>
            <a:ext cx="3795713" cy="2240768"/>
          </a:xfrm>
          <a:prstGeom prst="rect">
            <a:avLst/>
          </a:prstGeom>
        </p:spPr>
      </p:pic>
      <p:pic>
        <p:nvPicPr>
          <p:cNvPr id="7" name="Picture 6">
            <a:extLst>
              <a:ext uri="{FF2B5EF4-FFF2-40B4-BE49-F238E27FC236}">
                <a16:creationId xmlns:a16="http://schemas.microsoft.com/office/drawing/2014/main" id="{296CD6BE-8CD6-FDC9-7D35-3D29D227ED56}"/>
              </a:ext>
            </a:extLst>
          </p:cNvPr>
          <p:cNvPicPr>
            <a:picLocks noChangeAspect="1"/>
          </p:cNvPicPr>
          <p:nvPr/>
        </p:nvPicPr>
        <p:blipFill>
          <a:blip r:embed="rId3"/>
          <a:stretch>
            <a:fillRect/>
          </a:stretch>
        </p:blipFill>
        <p:spPr>
          <a:xfrm>
            <a:off x="4476748" y="333375"/>
            <a:ext cx="2971801" cy="2240768"/>
          </a:xfrm>
          <a:prstGeom prst="rect">
            <a:avLst/>
          </a:prstGeom>
        </p:spPr>
      </p:pic>
      <p:pic>
        <p:nvPicPr>
          <p:cNvPr id="9" name="Picture 8">
            <a:extLst>
              <a:ext uri="{FF2B5EF4-FFF2-40B4-BE49-F238E27FC236}">
                <a16:creationId xmlns:a16="http://schemas.microsoft.com/office/drawing/2014/main" id="{6F025BCD-5582-D4AB-EB50-5BA229931008}"/>
              </a:ext>
            </a:extLst>
          </p:cNvPr>
          <p:cNvPicPr>
            <a:picLocks noChangeAspect="1"/>
          </p:cNvPicPr>
          <p:nvPr/>
        </p:nvPicPr>
        <p:blipFill>
          <a:blip r:embed="rId4"/>
          <a:stretch>
            <a:fillRect/>
          </a:stretch>
        </p:blipFill>
        <p:spPr>
          <a:xfrm>
            <a:off x="7591424" y="333375"/>
            <a:ext cx="3524251" cy="2240768"/>
          </a:xfrm>
          <a:prstGeom prst="rect">
            <a:avLst/>
          </a:prstGeom>
        </p:spPr>
      </p:pic>
      <p:pic>
        <p:nvPicPr>
          <p:cNvPr id="11" name="Picture 10">
            <a:extLst>
              <a:ext uri="{FF2B5EF4-FFF2-40B4-BE49-F238E27FC236}">
                <a16:creationId xmlns:a16="http://schemas.microsoft.com/office/drawing/2014/main" id="{BEEF1430-9652-090D-E6B2-3C4BB719564D}"/>
              </a:ext>
            </a:extLst>
          </p:cNvPr>
          <p:cNvPicPr>
            <a:picLocks noChangeAspect="1"/>
          </p:cNvPicPr>
          <p:nvPr/>
        </p:nvPicPr>
        <p:blipFill>
          <a:blip r:embed="rId5"/>
          <a:stretch>
            <a:fillRect/>
          </a:stretch>
        </p:blipFill>
        <p:spPr>
          <a:xfrm>
            <a:off x="226218" y="3876674"/>
            <a:ext cx="3943350" cy="2240768"/>
          </a:xfrm>
          <a:prstGeom prst="rect">
            <a:avLst/>
          </a:prstGeom>
        </p:spPr>
      </p:pic>
      <p:pic>
        <p:nvPicPr>
          <p:cNvPr id="13" name="Picture 12">
            <a:extLst>
              <a:ext uri="{FF2B5EF4-FFF2-40B4-BE49-F238E27FC236}">
                <a16:creationId xmlns:a16="http://schemas.microsoft.com/office/drawing/2014/main" id="{C18BA6C6-5A4C-0710-C314-6BBE537AEB7B}"/>
              </a:ext>
            </a:extLst>
          </p:cNvPr>
          <p:cNvPicPr>
            <a:picLocks noChangeAspect="1"/>
          </p:cNvPicPr>
          <p:nvPr/>
        </p:nvPicPr>
        <p:blipFill>
          <a:blip r:embed="rId6"/>
          <a:stretch>
            <a:fillRect/>
          </a:stretch>
        </p:blipFill>
        <p:spPr>
          <a:xfrm>
            <a:off x="4714875" y="3876675"/>
            <a:ext cx="2971802" cy="2240768"/>
          </a:xfrm>
          <a:prstGeom prst="rect">
            <a:avLst/>
          </a:prstGeom>
        </p:spPr>
      </p:pic>
      <p:pic>
        <p:nvPicPr>
          <p:cNvPr id="15" name="Picture 14">
            <a:extLst>
              <a:ext uri="{FF2B5EF4-FFF2-40B4-BE49-F238E27FC236}">
                <a16:creationId xmlns:a16="http://schemas.microsoft.com/office/drawing/2014/main" id="{A261B17E-5A1E-2FAC-30E8-40145B951906}"/>
              </a:ext>
            </a:extLst>
          </p:cNvPr>
          <p:cNvPicPr>
            <a:picLocks noChangeAspect="1"/>
          </p:cNvPicPr>
          <p:nvPr/>
        </p:nvPicPr>
        <p:blipFill>
          <a:blip r:embed="rId7"/>
          <a:stretch>
            <a:fillRect/>
          </a:stretch>
        </p:blipFill>
        <p:spPr>
          <a:xfrm>
            <a:off x="7870032" y="4048124"/>
            <a:ext cx="4095750" cy="1943055"/>
          </a:xfrm>
          <a:prstGeom prst="rect">
            <a:avLst/>
          </a:prstGeom>
        </p:spPr>
      </p:pic>
    </p:spTree>
    <p:extLst>
      <p:ext uri="{BB962C8B-B14F-4D97-AF65-F5344CB8AC3E}">
        <p14:creationId xmlns:p14="http://schemas.microsoft.com/office/powerpoint/2010/main" val="1545962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ED1D4B-C903-9C1F-A16C-DA7B1556D946}"/>
              </a:ext>
            </a:extLst>
          </p:cNvPr>
          <p:cNvSpPr>
            <a:spLocks noGrp="1"/>
          </p:cNvSpPr>
          <p:nvPr>
            <p:ph type="subTitle" idx="1"/>
          </p:nvPr>
        </p:nvSpPr>
        <p:spPr>
          <a:xfrm>
            <a:off x="152400" y="400049"/>
            <a:ext cx="11849100" cy="6181725"/>
          </a:xfrm>
        </p:spPr>
        <p:txBody>
          <a:bodyPr/>
          <a:lstStyle/>
          <a:p>
            <a:r>
              <a:rPr lang="en-IN" dirty="0"/>
              <a:t>FEEDBACK FORM                                                                                  UPDATE                                       </a:t>
            </a:r>
          </a:p>
        </p:txBody>
      </p:sp>
      <p:pic>
        <p:nvPicPr>
          <p:cNvPr id="5" name="Picture 4">
            <a:extLst>
              <a:ext uri="{FF2B5EF4-FFF2-40B4-BE49-F238E27FC236}">
                <a16:creationId xmlns:a16="http://schemas.microsoft.com/office/drawing/2014/main" id="{ED4179E7-0D82-B604-79E0-5A0DDAAB91B4}"/>
              </a:ext>
            </a:extLst>
          </p:cNvPr>
          <p:cNvPicPr>
            <a:picLocks noChangeAspect="1"/>
          </p:cNvPicPr>
          <p:nvPr/>
        </p:nvPicPr>
        <p:blipFill>
          <a:blip r:embed="rId2"/>
          <a:stretch>
            <a:fillRect/>
          </a:stretch>
        </p:blipFill>
        <p:spPr>
          <a:xfrm>
            <a:off x="285749" y="1248063"/>
            <a:ext cx="4257675" cy="3390324"/>
          </a:xfrm>
          <a:prstGeom prst="rect">
            <a:avLst/>
          </a:prstGeom>
        </p:spPr>
      </p:pic>
      <p:pic>
        <p:nvPicPr>
          <p:cNvPr id="7" name="Picture 6">
            <a:extLst>
              <a:ext uri="{FF2B5EF4-FFF2-40B4-BE49-F238E27FC236}">
                <a16:creationId xmlns:a16="http://schemas.microsoft.com/office/drawing/2014/main" id="{AF45284B-B6B5-950B-4319-F485A1E141B9}"/>
              </a:ext>
            </a:extLst>
          </p:cNvPr>
          <p:cNvPicPr>
            <a:picLocks noChangeAspect="1"/>
          </p:cNvPicPr>
          <p:nvPr/>
        </p:nvPicPr>
        <p:blipFill>
          <a:blip r:embed="rId3"/>
          <a:stretch>
            <a:fillRect/>
          </a:stretch>
        </p:blipFill>
        <p:spPr>
          <a:xfrm>
            <a:off x="6076950" y="1178620"/>
            <a:ext cx="5122506" cy="3459768"/>
          </a:xfrm>
          <a:prstGeom prst="rect">
            <a:avLst/>
          </a:prstGeom>
        </p:spPr>
      </p:pic>
    </p:spTree>
    <p:extLst>
      <p:ext uri="{BB962C8B-B14F-4D97-AF65-F5344CB8AC3E}">
        <p14:creationId xmlns:p14="http://schemas.microsoft.com/office/powerpoint/2010/main" val="3430157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8EA7B-D18B-1C9E-CCC0-FFED8D8A72B3}"/>
              </a:ext>
            </a:extLst>
          </p:cNvPr>
          <p:cNvSpPr>
            <a:spLocks noGrp="1"/>
          </p:cNvSpPr>
          <p:nvPr>
            <p:ph type="ctrTitle"/>
          </p:nvPr>
        </p:nvSpPr>
        <p:spPr>
          <a:xfrm>
            <a:off x="1527047" y="466344"/>
            <a:ext cx="9598153" cy="2176272"/>
          </a:xfrm>
        </p:spPr>
        <p:txBody>
          <a:bodyPr/>
          <a:lstStyle/>
          <a:p>
            <a:r>
              <a:rPr lang="en-IN" dirty="0"/>
              <a:t>FUTURE ENHANCEMENT</a:t>
            </a:r>
          </a:p>
        </p:txBody>
      </p:sp>
      <p:sp>
        <p:nvSpPr>
          <p:cNvPr id="3" name="Subtitle 2">
            <a:extLst>
              <a:ext uri="{FF2B5EF4-FFF2-40B4-BE49-F238E27FC236}">
                <a16:creationId xmlns:a16="http://schemas.microsoft.com/office/drawing/2014/main" id="{0D10BAE2-8E13-6DA2-1D42-B528CDF476B8}"/>
              </a:ext>
            </a:extLst>
          </p:cNvPr>
          <p:cNvSpPr>
            <a:spLocks noGrp="1"/>
          </p:cNvSpPr>
          <p:nvPr>
            <p:ph type="subTitle" idx="1"/>
          </p:nvPr>
        </p:nvSpPr>
        <p:spPr>
          <a:xfrm>
            <a:off x="1545336" y="2228849"/>
            <a:ext cx="9598152" cy="3667125"/>
          </a:xfrm>
        </p:spPr>
        <p:txBody>
          <a:bodyPr/>
          <a:lstStyle/>
          <a:p>
            <a:r>
              <a:rPr lang="en-US" sz="1600" b="0" i="0" dirty="0">
                <a:solidFill>
                  <a:srgbClr val="374151"/>
                </a:solidFill>
                <a:effectLst/>
                <a:latin typeface="Times New Roman" panose="02020603050405020304" pitchFamily="18" charset="0"/>
                <a:cs typeface="Times New Roman" panose="02020603050405020304" pitchFamily="18" charset="0"/>
              </a:rPr>
              <a:t>Advanced Search and Filtering: Implementing an advanced search functionality that allows users to filter employees based on various criteria such as skills, availability, ratings, and reviews. This would help users find the most suitable employees more efficiently.</a:t>
            </a:r>
          </a:p>
          <a:p>
            <a:endParaRPr lang="en-US" sz="1600" dirty="0">
              <a:solidFill>
                <a:srgbClr val="374151"/>
              </a:solidFill>
              <a:latin typeface="Times New Roman" panose="02020603050405020304" pitchFamily="18" charset="0"/>
              <a:cs typeface="Times New Roman" panose="02020603050405020304" pitchFamily="18" charset="0"/>
            </a:endParaRPr>
          </a:p>
          <a:p>
            <a:r>
              <a:rPr lang="en-US" sz="1600" b="0" i="0" dirty="0">
                <a:solidFill>
                  <a:srgbClr val="374151"/>
                </a:solidFill>
                <a:effectLst/>
                <a:latin typeface="Times New Roman" panose="02020603050405020304" pitchFamily="18" charset="0"/>
                <a:cs typeface="Times New Roman" panose="02020603050405020304" pitchFamily="18" charset="0"/>
              </a:rPr>
              <a:t>Online Payment Integration: Integrating a secure online payment system to allow users to make payments directly through the platform for services rendered. This would enhance convenience and streamline the payment process for both users and employees.</a:t>
            </a:r>
          </a:p>
          <a:p>
            <a:endParaRPr lang="en-US" sz="1600" b="0" i="0" dirty="0">
              <a:solidFill>
                <a:srgbClr val="374151"/>
              </a:solidFill>
              <a:effectLst/>
              <a:latin typeface="Times New Roman" panose="02020603050405020304" pitchFamily="18" charset="0"/>
              <a:cs typeface="Times New Roman" panose="02020603050405020304" pitchFamily="18" charset="0"/>
            </a:endParaRPr>
          </a:p>
          <a:p>
            <a:r>
              <a:rPr lang="en-US" sz="1600" b="0" i="0" dirty="0">
                <a:solidFill>
                  <a:srgbClr val="374151"/>
                </a:solidFill>
                <a:effectLst/>
                <a:latin typeface="Times New Roman" panose="02020603050405020304" pitchFamily="18" charset="0"/>
                <a:cs typeface="Times New Roman" panose="02020603050405020304" pitchFamily="18" charset="0"/>
              </a:rPr>
              <a:t>Employee Scheduling and Availability Management: Adding features for employees to manage their schedules and availability, enabling them to update their working hours and communicate their availability to users. This would help in better task planning and coordination.</a:t>
            </a:r>
          </a:p>
          <a:p>
            <a:endParaRPr lang="en-US" sz="1600" b="0" i="0" dirty="0">
              <a:solidFill>
                <a:srgbClr val="374151"/>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00632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conclusion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08759" y="2837688"/>
            <a:ext cx="8292465" cy="2700528"/>
          </a:xfrm>
        </p:spPr>
        <p:txBody>
          <a:bodyPr/>
          <a:lstStyle/>
          <a:p>
            <a:r>
              <a:rPr lang="en-US" b="0" i="0" dirty="0">
                <a:solidFill>
                  <a:srgbClr val="374151"/>
                </a:solidFill>
                <a:effectLst/>
                <a:latin typeface="Söhne"/>
              </a:rPr>
              <a:t>the household management system project aims to simplify and streamline household management tasks, empowering users, administrators, and employees to efficiently collaborate and accomplish their objectives. By leveraging technology and implementing a user-friendly interface, the project enhances convenience, choice, and effectiveness in managing household responsibilities.</a:t>
            </a:r>
            <a:endParaRPr lang="en-US" dirty="0"/>
          </a:p>
        </p:txBody>
      </p:sp>
    </p:spTree>
    <p:extLst>
      <p:ext uri="{BB962C8B-B14F-4D97-AF65-F5344CB8AC3E}">
        <p14:creationId xmlns:p14="http://schemas.microsoft.com/office/powerpoint/2010/main" val="94818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527048" y="1975104"/>
            <a:ext cx="4797552" cy="667512"/>
          </a:xfrm>
        </p:spPr>
        <p:txBody>
          <a:bodyPr/>
          <a:lstStyle/>
          <a:p>
            <a:r>
              <a:rPr lang="en-US" dirty="0"/>
              <a:t>references</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a:xfrm>
            <a:off x="1545336" y="2846832"/>
            <a:ext cx="5674614" cy="2176272"/>
          </a:xfrm>
        </p:spPr>
        <p:txBody>
          <a:bodyPr/>
          <a:lstStyle/>
          <a:p>
            <a:r>
              <a:rPr lang="en-IN" b="0" i="0" dirty="0">
                <a:solidFill>
                  <a:srgbClr val="374151"/>
                </a:solidFill>
                <a:effectLst/>
                <a:latin typeface="Söhne"/>
              </a:rPr>
              <a:t>1.Django Official Documentation</a:t>
            </a:r>
          </a:p>
          <a:p>
            <a:r>
              <a:rPr lang="en-IN" dirty="0">
                <a:solidFill>
                  <a:srgbClr val="374151"/>
                </a:solidFill>
                <a:latin typeface="Söhne"/>
              </a:rPr>
              <a:t>2.</a:t>
            </a:r>
            <a:r>
              <a:rPr lang="en-IN" b="0" i="0" dirty="0">
                <a:solidFill>
                  <a:srgbClr val="374151"/>
                </a:solidFill>
                <a:effectLst/>
                <a:latin typeface="Söhne"/>
              </a:rPr>
              <a:t> </a:t>
            </a:r>
            <a:r>
              <a:rPr lang="en-IN" b="0" i="0" dirty="0" err="1">
                <a:solidFill>
                  <a:srgbClr val="374151"/>
                </a:solidFill>
                <a:effectLst/>
                <a:latin typeface="Söhne"/>
              </a:rPr>
              <a:t>Jazzmin</a:t>
            </a:r>
            <a:r>
              <a:rPr lang="en-IN" b="0" i="0" dirty="0">
                <a:solidFill>
                  <a:srgbClr val="374151"/>
                </a:solidFill>
                <a:effectLst/>
                <a:latin typeface="Söhne"/>
              </a:rPr>
              <a:t> Documentation</a:t>
            </a:r>
            <a:endParaRPr lang="en-IN" dirty="0">
              <a:solidFill>
                <a:srgbClr val="374151"/>
              </a:solidFill>
              <a:latin typeface="Söhne"/>
            </a:endParaRPr>
          </a:p>
          <a:p>
            <a:r>
              <a:rPr lang="en-IN" b="0" i="0" dirty="0">
                <a:solidFill>
                  <a:srgbClr val="374151"/>
                </a:solidFill>
                <a:effectLst/>
                <a:latin typeface="Söhne"/>
              </a:rPr>
              <a:t>3. Python Package Index (</a:t>
            </a:r>
            <a:r>
              <a:rPr lang="en-IN" b="0" i="0" dirty="0" err="1">
                <a:solidFill>
                  <a:srgbClr val="374151"/>
                </a:solidFill>
                <a:effectLst/>
                <a:latin typeface="Söhne"/>
              </a:rPr>
              <a:t>PyPI</a:t>
            </a:r>
            <a:r>
              <a:rPr lang="en-IN" b="0" i="0" dirty="0">
                <a:solidFill>
                  <a:srgbClr val="374151"/>
                </a:solidFill>
                <a:effectLst/>
                <a:latin typeface="Söhne"/>
              </a:rPr>
              <a:t>)</a:t>
            </a:r>
          </a:p>
          <a:p>
            <a:endParaRPr lang="en-IN" dirty="0">
              <a:solidFill>
                <a:srgbClr val="374151"/>
              </a:solidFill>
              <a:latin typeface="Söhne"/>
            </a:endParaRPr>
          </a:p>
          <a:p>
            <a:endParaRPr lang="en-US" dirty="0"/>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499616" y="1159383"/>
            <a:ext cx="5693664"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CONTENTS</a:t>
            </a: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2095881"/>
            <a:ext cx="5693664" cy="4333494"/>
          </a:xfrm>
        </p:spPr>
        <p:txBody>
          <a:bodyPr/>
          <a:lstStyle/>
          <a:p>
            <a:r>
              <a:rPr lang="en-US" dirty="0"/>
              <a:t>ABSTRACT</a:t>
            </a:r>
          </a:p>
          <a:p>
            <a:r>
              <a:rPr lang="en-US" dirty="0"/>
              <a:t>REQUREMENTS</a:t>
            </a:r>
          </a:p>
          <a:p>
            <a:r>
              <a:rPr lang="en-US" dirty="0"/>
              <a:t>​FEATURES</a:t>
            </a:r>
          </a:p>
          <a:p>
            <a:r>
              <a:rPr lang="en-US" dirty="0"/>
              <a:t>TECHNICAL ASPECTS</a:t>
            </a:r>
          </a:p>
          <a:p>
            <a:r>
              <a:rPr lang="en-US" dirty="0"/>
              <a:t>​CHALLENGES</a:t>
            </a:r>
          </a:p>
          <a:p>
            <a:r>
              <a:rPr lang="en-US" dirty="0"/>
              <a:t>FUTURE ENHANCEMENTS</a:t>
            </a:r>
          </a:p>
          <a:p>
            <a:r>
              <a:rPr lang="en-US" dirty="0"/>
              <a:t>CONCLUSION</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34193" y="370331"/>
            <a:ext cx="6756893" cy="608082"/>
          </a:xfrm>
        </p:spPr>
        <p:txBody>
          <a:bodyPr/>
          <a:lstStyle/>
          <a:p>
            <a:r>
              <a:rPr lang="en-US" dirty="0"/>
              <a:t>ABSTRACT</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34194" y="1238250"/>
            <a:ext cx="6756893" cy="5619750"/>
          </a:xfrm>
        </p:spPr>
        <p:txBody>
          <a:bodyPr/>
          <a:lstStyle/>
          <a:p>
            <a:pPr algn="just"/>
            <a:r>
              <a:rPr lang="en-US" dirty="0"/>
              <a:t>This abstract outlines a household management system that aims to facilitate efficient communication and task allocation between users, administrators, and employees. The system allows users to select employees based on their postal codes and provides contact details, enabling users to easily reach out to employees via phone calls or WhatsApp. Once contacted, employees can offer tenders to users, who can then select the most suitable tender. Additionally, the system supports various roofing tasks to be carried out as part of its service offerings.</a:t>
            </a:r>
          </a:p>
          <a:p>
            <a:pPr algn="just"/>
            <a:endParaRPr lang="en-US" dirty="0"/>
          </a:p>
          <a:p>
            <a:pPr algn="just"/>
            <a:r>
              <a:rPr lang="en-US" dirty="0"/>
              <a:t>By implementing this household management system, users will be able to streamline their search for employees based on their geographic proximity, simplifying the process of finding suitable household help. The system enhances communication between users and employees by providing direct contact information, enabling seamless interaction and effective coordination. Furthermore, the ability to receive tenders from employees gives users the flexibility to select the best offer based on their requirements and budget.</a:t>
            </a:r>
          </a:p>
          <a:p>
            <a:pPr algn="just"/>
            <a:endParaRPr lang="en-US" dirty="0"/>
          </a:p>
          <a:p>
            <a:pPr algn="just"/>
            <a:r>
              <a:rPr lang="en-US" dirty="0"/>
              <a:t>With a specific focus on roofing tasks, the system ensures that users can easily access services related to roof repairs, installations, or maintenance. By integrating these functionalities into a single platform, the household management system enhances the overall user experience, providing convenience, choice, and efficiency in managing household tasks</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a:xfrm>
            <a:off x="10946778" y="457200"/>
            <a:ext cx="986141" cy="217172"/>
          </a:xfrm>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866F1-4848-A00D-12A1-2BD5B99B4033}"/>
              </a:ext>
            </a:extLst>
          </p:cNvPr>
          <p:cNvSpPr>
            <a:spLocks noGrp="1"/>
          </p:cNvSpPr>
          <p:nvPr>
            <p:ph type="title"/>
          </p:nvPr>
        </p:nvSpPr>
        <p:spPr>
          <a:xfrm>
            <a:off x="4224528" y="347472"/>
            <a:ext cx="6766560" cy="768096"/>
          </a:xfrm>
        </p:spPr>
        <p:txBody>
          <a:bodyPr/>
          <a:lstStyle/>
          <a:p>
            <a:r>
              <a:rPr lang="en-IN" dirty="0"/>
              <a:t>REQUREMENTS</a:t>
            </a:r>
          </a:p>
        </p:txBody>
      </p:sp>
      <p:sp>
        <p:nvSpPr>
          <p:cNvPr id="3" name="Content Placeholder 2">
            <a:extLst>
              <a:ext uri="{FF2B5EF4-FFF2-40B4-BE49-F238E27FC236}">
                <a16:creationId xmlns:a16="http://schemas.microsoft.com/office/drawing/2014/main" id="{5F9DD39F-48B7-FD2E-09A0-912CA2F3C101}"/>
              </a:ext>
            </a:extLst>
          </p:cNvPr>
          <p:cNvSpPr>
            <a:spLocks noGrp="1"/>
          </p:cNvSpPr>
          <p:nvPr>
            <p:ph idx="1"/>
          </p:nvPr>
        </p:nvSpPr>
        <p:spPr>
          <a:xfrm>
            <a:off x="4202811" y="1447800"/>
            <a:ext cx="6766560" cy="4421632"/>
          </a:xfrm>
        </p:spPr>
        <p:txBody>
          <a:bodyPr/>
          <a:lstStyle/>
          <a:p>
            <a:endParaRPr lang="en-US" dirty="0"/>
          </a:p>
          <a:p>
            <a:r>
              <a:rPr lang="en-US" dirty="0"/>
              <a:t>1.CRUD operations </a:t>
            </a:r>
          </a:p>
          <a:p>
            <a:r>
              <a:rPr lang="en-US" dirty="0"/>
              <a:t>2.create profile of users  </a:t>
            </a:r>
          </a:p>
          <a:p>
            <a:r>
              <a:rPr lang="en-US" dirty="0"/>
              <a:t>3.register service providers </a:t>
            </a:r>
          </a:p>
          <a:p>
            <a:r>
              <a:rPr lang="en-US" dirty="0"/>
              <a:t>4.select employees for users</a:t>
            </a:r>
          </a:p>
          <a:p>
            <a:r>
              <a:rPr lang="en-US" dirty="0"/>
              <a:t>5.select users for employees</a:t>
            </a:r>
          </a:p>
          <a:p>
            <a:r>
              <a:rPr lang="en-US" dirty="0"/>
              <a:t>6.prepare tenders by employee</a:t>
            </a:r>
          </a:p>
          <a:p>
            <a:r>
              <a:rPr lang="en-US" dirty="0"/>
              <a:t>7.view tenders by the users</a:t>
            </a:r>
          </a:p>
          <a:p>
            <a:r>
              <a:rPr lang="en-US" dirty="0"/>
              <a:t>8.users can view the employees contacts info </a:t>
            </a:r>
          </a:p>
          <a:p>
            <a:r>
              <a:rPr lang="en-US" dirty="0"/>
              <a:t>9.admin dashboard to delete services </a:t>
            </a:r>
          </a:p>
          <a:p>
            <a:r>
              <a:rPr lang="en-US" dirty="0"/>
              <a:t>10.users can give feedback to the admin</a:t>
            </a:r>
          </a:p>
          <a:p>
            <a:endParaRPr lang="en-IN" dirty="0"/>
          </a:p>
        </p:txBody>
      </p:sp>
      <p:sp>
        <p:nvSpPr>
          <p:cNvPr id="5" name="Slide Number Placeholder 4">
            <a:extLst>
              <a:ext uri="{FF2B5EF4-FFF2-40B4-BE49-F238E27FC236}">
                <a16:creationId xmlns:a16="http://schemas.microsoft.com/office/drawing/2014/main" id="{24926D0A-9365-B2EB-2595-12580BCF20C5}"/>
              </a:ext>
            </a:extLst>
          </p:cNvPr>
          <p:cNvSpPr>
            <a:spLocks noGrp="1"/>
          </p:cNvSpPr>
          <p:nvPr>
            <p:ph type="sldNum" sz="quarter" idx="12"/>
          </p:nvPr>
        </p:nvSpPr>
        <p:spPr/>
        <p:txBody>
          <a:bodyPr/>
          <a:lstStyle/>
          <a:p>
            <a:fld id="{48F63A3B-78C7-47BE-AE5E-E10140E04643}" type="slidenum">
              <a:rPr lang="en-US" smtClean="0"/>
              <a:t>4</a:t>
            </a:fld>
            <a:endParaRPr lang="en-US" dirty="0"/>
          </a:p>
        </p:txBody>
      </p:sp>
    </p:spTree>
    <p:extLst>
      <p:ext uri="{BB962C8B-B14F-4D97-AF65-F5344CB8AC3E}">
        <p14:creationId xmlns:p14="http://schemas.microsoft.com/office/powerpoint/2010/main" val="4030456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986784" y="0"/>
            <a:ext cx="8165592" cy="768096"/>
          </a:xfrm>
        </p:spPr>
        <p:txBody>
          <a:bodyPr/>
          <a:lstStyle/>
          <a:p>
            <a:r>
              <a:rPr lang="en-US" dirty="0"/>
              <a:t>features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a:xfrm>
            <a:off x="4000500" y="800100"/>
            <a:ext cx="3728212" cy="5823204"/>
          </a:xfrm>
        </p:spPr>
        <p:txBody>
          <a:bodyPr/>
          <a:lstStyle/>
          <a:p>
            <a:r>
              <a:rPr lang="en-US" dirty="0"/>
              <a:t>User-Admin-Employee Roles: The system differentiates between users, administrators, and employees, each with their own set of functionalities and permissions.</a:t>
            </a:r>
          </a:p>
          <a:p>
            <a:endParaRPr lang="en-US" dirty="0"/>
          </a:p>
          <a:p>
            <a:r>
              <a:rPr lang="en-US" dirty="0"/>
              <a:t>Employee Selection by Postal Code: Users can search and select employees based on their proximity to their location, ensuring convenient access to household services.</a:t>
            </a:r>
          </a:p>
          <a:p>
            <a:r>
              <a:rPr lang="en-US" dirty="0"/>
              <a:t>Contact Information: Users can view the contact details of selected employees, such as phone numbers and WhatsApp IDs, making it easy to initiate communication and discuss requirements.</a:t>
            </a:r>
          </a:p>
          <a:p>
            <a:endParaRPr lang="en-US" dirty="0"/>
          </a:p>
          <a:p>
            <a:r>
              <a:rPr lang="en-US" dirty="0"/>
              <a:t>Communication Channels: Users can directly call or message employees through phone calls or WhatsApp, providing a convenient means of contacting and discussing tasks.</a:t>
            </a:r>
          </a:p>
          <a:p>
            <a:endParaRPr lang="en-US" dirty="0"/>
          </a:p>
          <a:p>
            <a:endParaRPr lang="en-US" dirty="0"/>
          </a:p>
        </p:txBody>
      </p:sp>
      <p:sp>
        <p:nvSpPr>
          <p:cNvPr id="7" name="TextBox 6">
            <a:extLst>
              <a:ext uri="{FF2B5EF4-FFF2-40B4-BE49-F238E27FC236}">
                <a16:creationId xmlns:a16="http://schemas.microsoft.com/office/drawing/2014/main" id="{1201FEAF-ABAD-4EBC-8FBF-55C09816B41C}"/>
              </a:ext>
            </a:extLst>
          </p:cNvPr>
          <p:cNvSpPr txBox="1"/>
          <p:nvPr/>
        </p:nvSpPr>
        <p:spPr>
          <a:xfrm>
            <a:off x="8763000" y="1390650"/>
            <a:ext cx="2182368" cy="369332"/>
          </a:xfrm>
          <a:prstGeom prst="rect">
            <a:avLst/>
          </a:prstGeom>
          <a:noFill/>
        </p:spPr>
        <p:txBody>
          <a:bodyPr wrap="square" rtlCol="0">
            <a:spAutoFit/>
          </a:bodyPr>
          <a:lstStyle/>
          <a:p>
            <a:endParaRPr lang="en-IN" dirty="0"/>
          </a:p>
        </p:txBody>
      </p:sp>
      <p:sp>
        <p:nvSpPr>
          <p:cNvPr id="8" name="Content Placeholder 11">
            <a:extLst>
              <a:ext uri="{FF2B5EF4-FFF2-40B4-BE49-F238E27FC236}">
                <a16:creationId xmlns:a16="http://schemas.microsoft.com/office/drawing/2014/main" id="{F534E6EA-440A-D656-E629-CB9A52D8F0B3}"/>
              </a:ext>
            </a:extLst>
          </p:cNvPr>
          <p:cNvSpPr txBox="1">
            <a:spLocks/>
          </p:cNvSpPr>
          <p:nvPr/>
        </p:nvSpPr>
        <p:spPr>
          <a:xfrm>
            <a:off x="7881112" y="760095"/>
            <a:ext cx="3728212" cy="5823204"/>
          </a:xfrm>
          <a:prstGeom prst="rect">
            <a:avLst/>
          </a:prstGeom>
        </p:spPr>
        <p:txBody>
          <a:bodyPr vert="horz" lIns="45720" tIns="45720" rIns="4572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3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Contact Information: Users can view the contact details of selected employees, such as phone numbers and WhatsApp IDs, making it easy to initiate communication and discuss requirements.</a:t>
            </a:r>
          </a:p>
          <a:p>
            <a:endParaRPr lang="en-US" dirty="0"/>
          </a:p>
          <a:p>
            <a:r>
              <a:rPr lang="en-US" dirty="0"/>
              <a:t>Communication Channels: Users can directly call or message employees through phone calls or WhatsApp, providing a convenient means of contacting and discussing tasks.</a:t>
            </a:r>
          </a:p>
          <a:p>
            <a:endParaRPr lang="en-US" dirty="0"/>
          </a:p>
          <a:p>
            <a:r>
              <a:rPr lang="en-US" dirty="0"/>
              <a:t>Tendering System: Employees can submit tenders, which are proposals outlining the scope of work and associated costs. Users can review and compare tenders to select the most suitable option.</a:t>
            </a:r>
          </a:p>
          <a:p>
            <a:endParaRPr lang="en-US" dirty="0"/>
          </a:p>
          <a:p>
            <a:r>
              <a:rPr lang="en-US" dirty="0"/>
              <a:t>Tender Selection: Users have the ability to evaluate and choose the tender that best fits their needs, considering factors such as pricing, expertise, and reputation.</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3170280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DA2A4-7BFC-488D-781C-DF58C34EB174}"/>
              </a:ext>
            </a:extLst>
          </p:cNvPr>
          <p:cNvSpPr>
            <a:spLocks noGrp="1"/>
          </p:cNvSpPr>
          <p:nvPr>
            <p:ph type="title"/>
          </p:nvPr>
        </p:nvSpPr>
        <p:spPr>
          <a:xfrm>
            <a:off x="3986784" y="170688"/>
            <a:ext cx="8165592" cy="768096"/>
          </a:xfrm>
        </p:spPr>
        <p:txBody>
          <a:bodyPr/>
          <a:lstStyle/>
          <a:p>
            <a:r>
              <a:rPr lang="en-IN" dirty="0"/>
              <a:t>Technical aspects</a:t>
            </a:r>
          </a:p>
        </p:txBody>
      </p:sp>
      <p:sp>
        <p:nvSpPr>
          <p:cNvPr id="4" name="Content Placeholder 3">
            <a:extLst>
              <a:ext uri="{FF2B5EF4-FFF2-40B4-BE49-F238E27FC236}">
                <a16:creationId xmlns:a16="http://schemas.microsoft.com/office/drawing/2014/main" id="{6C984A15-4AFB-81C5-849B-4776A950104E}"/>
              </a:ext>
            </a:extLst>
          </p:cNvPr>
          <p:cNvSpPr>
            <a:spLocks noGrp="1"/>
          </p:cNvSpPr>
          <p:nvPr>
            <p:ph sz="half" idx="2"/>
          </p:nvPr>
        </p:nvSpPr>
        <p:spPr>
          <a:xfrm>
            <a:off x="3685031" y="978789"/>
            <a:ext cx="8165591" cy="5507736"/>
          </a:xfrm>
        </p:spPr>
        <p:txBody>
          <a:bodyPr/>
          <a:lstStyle/>
          <a:p>
            <a:r>
              <a:rPr lang="en-US" dirty="0"/>
              <a:t>Django Framework: Django is a core component of the project, providing the web application framework and handling various aspects such as routing, request handling, and template rendering.</a:t>
            </a:r>
          </a:p>
          <a:p>
            <a:endParaRPr lang="en-US" dirty="0"/>
          </a:p>
          <a:p>
            <a:r>
              <a:rPr lang="en-US" dirty="0"/>
              <a:t>Third-Party Libraries: The project may incorporate various third-party libraries and packages to enhance functionality.</a:t>
            </a:r>
          </a:p>
          <a:p>
            <a:pPr marL="0" indent="0">
              <a:buNone/>
            </a:pPr>
            <a:r>
              <a:rPr lang="en-US" dirty="0"/>
              <a:t> </a:t>
            </a:r>
            <a:r>
              <a:rPr lang="en-US" b="0" i="0" dirty="0" err="1">
                <a:solidFill>
                  <a:srgbClr val="374151"/>
                </a:solidFill>
                <a:effectLst/>
                <a:latin typeface="Söhne"/>
              </a:rPr>
              <a:t>Jazzmin</a:t>
            </a:r>
            <a:r>
              <a:rPr lang="en-US" b="0" i="0" dirty="0">
                <a:solidFill>
                  <a:srgbClr val="374151"/>
                </a:solidFill>
                <a:effectLst/>
                <a:latin typeface="Söhne"/>
              </a:rPr>
              <a:t> is a Python package that provides a customizable and modern interface for the Django administration site. It is a third-party library that enhances the default Django </a:t>
            </a:r>
            <a:r>
              <a:rPr lang="en-US" b="0" i="0" dirty="0" err="1">
                <a:solidFill>
                  <a:srgbClr val="374151"/>
                </a:solidFill>
                <a:effectLst/>
                <a:latin typeface="Söhne"/>
              </a:rPr>
              <a:t>admininterface</a:t>
            </a:r>
            <a:r>
              <a:rPr lang="en-US" b="0" i="0" dirty="0">
                <a:solidFill>
                  <a:srgbClr val="374151"/>
                </a:solidFill>
                <a:effectLst/>
                <a:latin typeface="Söhne"/>
              </a:rPr>
              <a:t>, offering a more visually appealing and user-friendly experience for administrators.	</a:t>
            </a:r>
            <a:br>
              <a:rPr lang="en-US" dirty="0"/>
            </a:br>
            <a:endParaRPr lang="en-US" dirty="0"/>
          </a:p>
          <a:p>
            <a:pPr marL="0" indent="0">
              <a:buNone/>
            </a:pPr>
            <a:endParaRPr lang="en-IN" dirty="0"/>
          </a:p>
        </p:txBody>
      </p:sp>
      <p:sp>
        <p:nvSpPr>
          <p:cNvPr id="7" name="Slide Number Placeholder 6">
            <a:extLst>
              <a:ext uri="{FF2B5EF4-FFF2-40B4-BE49-F238E27FC236}">
                <a16:creationId xmlns:a16="http://schemas.microsoft.com/office/drawing/2014/main" id="{FBF5934A-CAE6-D7E0-DC5A-A02EEE83A14E}"/>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3713506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FF25A-46E5-834B-AA47-266B4D361ECB}"/>
              </a:ext>
            </a:extLst>
          </p:cNvPr>
          <p:cNvSpPr>
            <a:spLocks noGrp="1"/>
          </p:cNvSpPr>
          <p:nvPr>
            <p:ph type="title"/>
          </p:nvPr>
        </p:nvSpPr>
        <p:spPr>
          <a:xfrm>
            <a:off x="3893058" y="304229"/>
            <a:ext cx="8165592" cy="768096"/>
          </a:xfrm>
        </p:spPr>
        <p:txBody>
          <a:bodyPr/>
          <a:lstStyle/>
          <a:p>
            <a:pPr algn="ctr"/>
            <a:r>
              <a:rPr lang="en-US" dirty="0"/>
              <a:t>architecture</a:t>
            </a:r>
            <a:endParaRPr lang="en-IN" dirty="0"/>
          </a:p>
        </p:txBody>
      </p:sp>
      <p:sp>
        <p:nvSpPr>
          <p:cNvPr id="4" name="Content Placeholder 3">
            <a:extLst>
              <a:ext uri="{FF2B5EF4-FFF2-40B4-BE49-F238E27FC236}">
                <a16:creationId xmlns:a16="http://schemas.microsoft.com/office/drawing/2014/main" id="{C86C46E1-E106-25D3-A3A5-81378A480E34}"/>
              </a:ext>
            </a:extLst>
          </p:cNvPr>
          <p:cNvSpPr>
            <a:spLocks noGrp="1"/>
          </p:cNvSpPr>
          <p:nvPr>
            <p:ph sz="half" idx="2"/>
          </p:nvPr>
        </p:nvSpPr>
        <p:spPr>
          <a:xfrm>
            <a:off x="3685032" y="1504950"/>
            <a:ext cx="8373618" cy="5362575"/>
          </a:xfrm>
        </p:spPr>
        <p:txBody>
          <a:bodyPr/>
          <a:lstStyle/>
          <a:p>
            <a:pPr marL="0" indent="0">
              <a:buNone/>
            </a:pPr>
            <a:r>
              <a:rPr lang="en-US" dirty="0"/>
              <a:t>The architecture of the project will depend on its specific requirements and complexity. However, a common approach for a Django project is to follow a layered architecture, separating concerns into different components:</a:t>
            </a:r>
          </a:p>
          <a:p>
            <a:pPr marL="0" indent="0">
              <a:buNone/>
            </a:pPr>
            <a:endParaRPr lang="en-US" dirty="0"/>
          </a:p>
          <a:p>
            <a:pPr marL="0" indent="0">
              <a:buNone/>
            </a:pPr>
            <a:r>
              <a:rPr lang="en-US" dirty="0"/>
              <a:t>Presentation Layer: This layer includes the user interface components, such as templates and views, responsible for rendering and displaying the application's data and functionalities to users.</a:t>
            </a:r>
          </a:p>
          <a:p>
            <a:pPr marL="0" indent="0">
              <a:buNone/>
            </a:pPr>
            <a:endParaRPr lang="en-US" dirty="0"/>
          </a:p>
          <a:p>
            <a:pPr marL="0" indent="0">
              <a:buNone/>
            </a:pPr>
            <a:r>
              <a:rPr lang="en-US" dirty="0"/>
              <a:t>Application Layer: The application layer contains the business logic and processes user input received from the presentation layer. It consists of Django views, forms, and other application-specific logic.</a:t>
            </a:r>
          </a:p>
          <a:p>
            <a:pPr marL="0" indent="0">
              <a:buNone/>
            </a:pPr>
            <a:endParaRPr lang="en-US" dirty="0"/>
          </a:p>
          <a:p>
            <a:pPr marL="0" indent="0">
              <a:buNone/>
            </a:pPr>
            <a:r>
              <a:rPr lang="en-US" dirty="0"/>
              <a:t>Domain Layer: The domain layer represents the core business entities and rules. It includes Django models, which define the data structure and business logic related to the application's domain.</a:t>
            </a:r>
          </a:p>
          <a:p>
            <a:pPr marL="0" indent="0">
              <a:buNone/>
            </a:pPr>
            <a:endParaRPr lang="en-US" dirty="0"/>
          </a:p>
          <a:p>
            <a:pPr marL="0" indent="0">
              <a:buNone/>
            </a:pPr>
            <a:r>
              <a:rPr lang="en-US" dirty="0"/>
              <a:t>Data Access Layer: This layer is responsible for interacting with the database and managing data persistence. It involves Django's ORM and related database operations.</a:t>
            </a:r>
          </a:p>
          <a:p>
            <a:pPr marL="0" indent="0">
              <a:buNone/>
            </a:pPr>
            <a:endParaRPr lang="en-US" dirty="0"/>
          </a:p>
          <a:p>
            <a:pPr marL="0" indent="0">
              <a:buNone/>
            </a:pPr>
            <a:r>
              <a:rPr lang="en-US" dirty="0"/>
              <a:t>External Services and Integrations: Depending on the project's requirements, there may be additional layers or components for integrating external services, APIs, or other systems.</a:t>
            </a:r>
          </a:p>
          <a:p>
            <a:endParaRPr lang="en-IN" dirty="0"/>
          </a:p>
        </p:txBody>
      </p:sp>
      <p:sp>
        <p:nvSpPr>
          <p:cNvPr id="7" name="Slide Number Placeholder 6">
            <a:extLst>
              <a:ext uri="{FF2B5EF4-FFF2-40B4-BE49-F238E27FC236}">
                <a16:creationId xmlns:a16="http://schemas.microsoft.com/office/drawing/2014/main" id="{C753BB61-EA6B-8AF1-3654-00CDC82AEBA8}"/>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1834344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58ABF-5B82-0DEF-C6D7-788E3E7104EC}"/>
              </a:ext>
            </a:extLst>
          </p:cNvPr>
          <p:cNvSpPr>
            <a:spLocks noGrp="1"/>
          </p:cNvSpPr>
          <p:nvPr>
            <p:ph type="title"/>
          </p:nvPr>
        </p:nvSpPr>
        <p:spPr>
          <a:xfrm>
            <a:off x="3767328" y="210312"/>
            <a:ext cx="8165592" cy="768096"/>
          </a:xfrm>
        </p:spPr>
        <p:txBody>
          <a:bodyPr/>
          <a:lstStyle/>
          <a:p>
            <a:pPr algn="ctr"/>
            <a:r>
              <a:rPr lang="en-IN" dirty="0"/>
              <a:t>Class diagram</a:t>
            </a:r>
          </a:p>
        </p:txBody>
      </p:sp>
      <p:pic>
        <p:nvPicPr>
          <p:cNvPr id="9" name="Content Placeholder 8">
            <a:extLst>
              <a:ext uri="{FF2B5EF4-FFF2-40B4-BE49-F238E27FC236}">
                <a16:creationId xmlns:a16="http://schemas.microsoft.com/office/drawing/2014/main" id="{9CC60AFD-10EE-5061-E191-0ECC358B4572}"/>
              </a:ext>
            </a:extLst>
          </p:cNvPr>
          <p:cNvPicPr>
            <a:picLocks noGrp="1" noChangeAspect="1"/>
          </p:cNvPicPr>
          <p:nvPr>
            <p:ph sz="half" idx="2"/>
          </p:nvPr>
        </p:nvPicPr>
        <p:blipFill>
          <a:blip r:embed="rId2"/>
          <a:stretch>
            <a:fillRect/>
          </a:stretch>
        </p:blipFill>
        <p:spPr>
          <a:xfrm>
            <a:off x="4722010" y="1809750"/>
            <a:ext cx="6669890" cy="4751388"/>
          </a:xfrm>
        </p:spPr>
      </p:pic>
      <p:sp>
        <p:nvSpPr>
          <p:cNvPr id="7" name="Slide Number Placeholder 6">
            <a:extLst>
              <a:ext uri="{FF2B5EF4-FFF2-40B4-BE49-F238E27FC236}">
                <a16:creationId xmlns:a16="http://schemas.microsoft.com/office/drawing/2014/main" id="{E2C57FEC-32E2-41E4-3CC8-F709DBC685B0}"/>
              </a:ext>
            </a:extLst>
          </p:cNvPr>
          <p:cNvSpPr>
            <a:spLocks noGrp="1"/>
          </p:cNvSpPr>
          <p:nvPr>
            <p:ph type="sldNum" sz="quarter" idx="12"/>
          </p:nvPr>
        </p:nvSpPr>
        <p:spPr/>
        <p:txBody>
          <a:bodyPr/>
          <a:lstStyle/>
          <a:p>
            <a:fld id="{48F63A3B-78C7-47BE-AE5E-E10140E04643}" type="slidenum">
              <a:rPr lang="en-US" smtClean="0"/>
              <a:t>8</a:t>
            </a:fld>
            <a:endParaRPr lang="en-US" dirty="0"/>
          </a:p>
        </p:txBody>
      </p:sp>
    </p:spTree>
    <p:extLst>
      <p:ext uri="{BB962C8B-B14F-4D97-AF65-F5344CB8AC3E}">
        <p14:creationId xmlns:p14="http://schemas.microsoft.com/office/powerpoint/2010/main" val="1717959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D795C-2794-19D7-FD4A-60B61A17396C}"/>
              </a:ext>
            </a:extLst>
          </p:cNvPr>
          <p:cNvSpPr>
            <a:spLocks noGrp="1"/>
          </p:cNvSpPr>
          <p:nvPr>
            <p:ph type="title"/>
          </p:nvPr>
        </p:nvSpPr>
        <p:spPr>
          <a:xfrm>
            <a:off x="3763961" y="304229"/>
            <a:ext cx="8165592" cy="768096"/>
          </a:xfrm>
        </p:spPr>
        <p:txBody>
          <a:bodyPr/>
          <a:lstStyle/>
          <a:p>
            <a:pPr algn="ctr"/>
            <a:r>
              <a:rPr lang="en-IN" dirty="0"/>
              <a:t>challenges</a:t>
            </a:r>
          </a:p>
        </p:txBody>
      </p:sp>
      <p:sp>
        <p:nvSpPr>
          <p:cNvPr id="4" name="Content Placeholder 3">
            <a:extLst>
              <a:ext uri="{FF2B5EF4-FFF2-40B4-BE49-F238E27FC236}">
                <a16:creationId xmlns:a16="http://schemas.microsoft.com/office/drawing/2014/main" id="{96DAFC80-569B-731F-B65F-4F7428899B74}"/>
              </a:ext>
            </a:extLst>
          </p:cNvPr>
          <p:cNvSpPr>
            <a:spLocks noGrp="1"/>
          </p:cNvSpPr>
          <p:nvPr>
            <p:ph sz="half" idx="2"/>
          </p:nvPr>
        </p:nvSpPr>
        <p:spPr>
          <a:xfrm>
            <a:off x="3692016" y="1495425"/>
            <a:ext cx="8309483" cy="2143125"/>
          </a:xfrm>
        </p:spPr>
        <p:txBody>
          <a:bodyPr/>
          <a:lstStyle/>
          <a:p>
            <a:endParaRPr lang="en-IN" dirty="0"/>
          </a:p>
          <a:p>
            <a:endParaRPr lang="en-IN" dirty="0"/>
          </a:p>
          <a:p>
            <a:r>
              <a:rPr lang="en-IN" dirty="0"/>
              <a:t>Not familiar with Django</a:t>
            </a:r>
          </a:p>
          <a:p>
            <a:r>
              <a:rPr lang="en-IN" dirty="0"/>
              <a:t>Crash database during work</a:t>
            </a:r>
          </a:p>
          <a:p>
            <a:r>
              <a:rPr lang="en-IN" dirty="0"/>
              <a:t>Create 2 types of users</a:t>
            </a:r>
          </a:p>
          <a:p>
            <a:r>
              <a:rPr lang="en-IN" dirty="0"/>
              <a:t>Dynamic home page</a:t>
            </a:r>
          </a:p>
          <a:p>
            <a:endParaRPr lang="en-IN" dirty="0"/>
          </a:p>
        </p:txBody>
      </p:sp>
      <p:sp>
        <p:nvSpPr>
          <p:cNvPr id="7" name="Slide Number Placeholder 6">
            <a:extLst>
              <a:ext uri="{FF2B5EF4-FFF2-40B4-BE49-F238E27FC236}">
                <a16:creationId xmlns:a16="http://schemas.microsoft.com/office/drawing/2014/main" id="{BEB68665-3DC3-C88F-2DEC-1746F19BA81A}"/>
              </a:ext>
            </a:extLst>
          </p:cNvPr>
          <p:cNvSpPr>
            <a:spLocks noGrp="1"/>
          </p:cNvSpPr>
          <p:nvPr>
            <p:ph type="sldNum" sz="quarter" idx="12"/>
          </p:nvPr>
        </p:nvSpPr>
        <p:spPr/>
        <p:txBody>
          <a:bodyPr/>
          <a:lstStyle/>
          <a:p>
            <a:fld id="{48F63A3B-78C7-47BE-AE5E-E10140E04643}" type="slidenum">
              <a:rPr lang="en-US" smtClean="0"/>
              <a:t>9</a:t>
            </a:fld>
            <a:endParaRPr lang="en-US" dirty="0"/>
          </a:p>
        </p:txBody>
      </p:sp>
    </p:spTree>
    <p:extLst>
      <p:ext uri="{BB962C8B-B14F-4D97-AF65-F5344CB8AC3E}">
        <p14:creationId xmlns:p14="http://schemas.microsoft.com/office/powerpoint/2010/main" val="1932312485"/>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{1FE31759-070D-48B7-8F87-0916EAA59181}tf78438558_win32</Template>
  <TotalTime>1508</TotalTime>
  <Words>1072</Words>
  <Application>Microsoft Office PowerPoint</Application>
  <PresentationFormat>Widescreen</PresentationFormat>
  <Paragraphs>113</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 Black</vt:lpstr>
      <vt:lpstr>Sabon Next LT</vt:lpstr>
      <vt:lpstr>Söhne</vt:lpstr>
      <vt:lpstr>Times New Roman</vt:lpstr>
      <vt:lpstr>trebuchet ms</vt:lpstr>
      <vt:lpstr>Office Theme</vt:lpstr>
      <vt:lpstr>MY HOME </vt:lpstr>
      <vt:lpstr>CONTENTS</vt:lpstr>
      <vt:lpstr>ABSTRACT</vt:lpstr>
      <vt:lpstr>REQUREMENTS</vt:lpstr>
      <vt:lpstr>features </vt:lpstr>
      <vt:lpstr>Technical aspects</vt:lpstr>
      <vt:lpstr>architecture</vt:lpstr>
      <vt:lpstr>Class diagram</vt:lpstr>
      <vt:lpstr>challenges</vt:lpstr>
      <vt:lpstr>screenshots</vt:lpstr>
      <vt:lpstr>PowerPoint Presentation</vt:lpstr>
      <vt:lpstr>PowerPoint Presentation</vt:lpstr>
      <vt:lpstr>FUTURE ENHANCEMENT</vt:lpstr>
      <vt:lpstr>conclusion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HOME </dc:title>
  <dc:subject/>
  <dc:creator>Garbin Scaria</dc:creator>
  <cp:lastModifiedBy>Garbin Scaria</cp:lastModifiedBy>
  <cp:revision>1</cp:revision>
  <dcterms:created xsi:type="dcterms:W3CDTF">2023-05-24T16:58:07Z</dcterms:created>
  <dcterms:modified xsi:type="dcterms:W3CDTF">2023-05-25T18:06:56Z</dcterms:modified>
</cp:coreProperties>
</file>